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Raleway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5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5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80f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80f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0bba6bcc8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0bba6bcc8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0bec6874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0bec6874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1851eb79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1851eb79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0bba6c1c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0bba6c1c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0bba6c1ca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0bba6c1ca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0bba6c1ca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0bba6c1ca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0ee16b0f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0ee16b0f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980f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980f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1851eb7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1851eb7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0bba6c1c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a0bba6c1c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1851eb79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1851eb79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0bba6c1ca_1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0bba6c1ca_1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1851eb79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1851eb79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1851eb79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1851eb79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0bec687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0bec687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Trader Proposal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0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team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Carroll, Cory, Evan, Katie D., Katie K.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423125" y="5207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Game Apps?</a:t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88" y="1130000"/>
            <a:ext cx="8114417" cy="37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274200" y="477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Game Apps?</a:t>
            </a:r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1"/>
          </p:nvPr>
        </p:nvSpPr>
        <p:spPr>
          <a:xfrm>
            <a:off x="311700" y="1020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100"/>
              <a:buChar char="➢"/>
            </a:pPr>
            <a:r>
              <a:rPr lang="en" sz="1100">
                <a:solidFill>
                  <a:schemeClr val="dk1"/>
                </a:solidFill>
              </a:rPr>
              <a:t>Mobile games are big business. According to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Newzoo</a:t>
            </a:r>
            <a:r>
              <a:rPr lang="en" sz="1100">
                <a:solidFill>
                  <a:schemeClr val="dk1"/>
                </a:solidFill>
              </a:rPr>
              <a:t>, in 2020, mobile gaming will be worth $77.2 billion, generating almost half of global gaming revenues ($159.3 billion).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100">
                <a:solidFill>
                  <a:schemeClr val="dk1"/>
                </a:solidFill>
              </a:rPr>
              <a:t>Mobile is the fastest-growing games segment (+13.3% YoY). Smartphones became the leading gaming platform, and the mobile gaming market has never been healthier.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100">
                <a:solidFill>
                  <a:schemeClr val="dk1"/>
                </a:solidFill>
              </a:rPr>
              <a:t>Games have always been the most popular category in the Apple and Google app stores. Whatever way you care to slice it – number of active apps, number of downloads, time spent, revenue generated.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100">
                <a:solidFill>
                  <a:schemeClr val="dk1"/>
                </a:solidFill>
              </a:rPr>
              <a:t>Games represent 10% of the users time spent on apps. On average, there are 8 games installed per mobile device in the US. Globally, the smartphone users play an average of 2 to 5 games per month.</a:t>
            </a:r>
            <a:endParaRPr sz="110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➢"/>
            </a:pPr>
            <a:r>
              <a:rPr lang="en" sz="1100">
                <a:solidFill>
                  <a:schemeClr val="dk1"/>
                </a:solidFill>
              </a:rPr>
              <a:t>Statista data reveals that games make up nearly </a:t>
            </a:r>
            <a:r>
              <a:rPr lang="en" sz="1100" baseline="30000">
                <a:solidFill>
                  <a:schemeClr val="dk1"/>
                </a:solidFill>
              </a:rPr>
              <a:t>1</a:t>
            </a:r>
            <a:r>
              <a:rPr lang="en" sz="1100">
                <a:solidFill>
                  <a:schemeClr val="dk1"/>
                </a:solidFill>
              </a:rPr>
              <a:t>⁄</a:t>
            </a:r>
            <a:r>
              <a:rPr lang="en" sz="1100" baseline="-25000">
                <a:solidFill>
                  <a:schemeClr val="dk1"/>
                </a:solidFill>
              </a:rPr>
              <a:t>4</a:t>
            </a:r>
            <a:r>
              <a:rPr lang="en" sz="1100">
                <a:solidFill>
                  <a:schemeClr val="dk1"/>
                </a:solidFill>
              </a:rPr>
              <a:t> of all the active apps in the iOS App Store.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162" name="Google Shape;162;p23"/>
          <p:cNvGrpSpPr/>
          <p:nvPr/>
        </p:nvGrpSpPr>
        <p:grpSpPr>
          <a:xfrm>
            <a:off x="676750" y="3398125"/>
            <a:ext cx="7907275" cy="1538775"/>
            <a:chOff x="413175" y="3604725"/>
            <a:chExt cx="7907275" cy="1538775"/>
          </a:xfrm>
        </p:grpSpPr>
        <p:pic>
          <p:nvPicPr>
            <p:cNvPr id="163" name="Google Shape;16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175" y="3738587"/>
              <a:ext cx="2290150" cy="133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03325" y="3738575"/>
              <a:ext cx="2002033" cy="133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88625" y="3738575"/>
              <a:ext cx="1873226" cy="1404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61850" y="3604725"/>
              <a:ext cx="1758600" cy="1538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500850" y="1322450"/>
            <a:ext cx="8092200" cy="8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Recommendation for 10 apps to purchase : 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Apps Chosen                      Key Points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body" idx="1"/>
          </p:nvPr>
        </p:nvSpPr>
        <p:spPr>
          <a:xfrm>
            <a:off x="59200" y="1853850"/>
            <a:ext cx="4612500" cy="27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Dominos Pizza USA---------------</a:t>
            </a:r>
            <a:r>
              <a:rPr lang="en" sz="1500">
                <a:solidFill>
                  <a:srgbClr val="000000"/>
                </a:solidFill>
              </a:rPr>
              <a:t>5 Stars - Free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ASOS</a:t>
            </a:r>
            <a:r>
              <a:rPr lang="en" sz="1500">
                <a:solidFill>
                  <a:srgbClr val="000000"/>
                </a:solidFill>
              </a:rPr>
              <a:t>---------------------------------5 Stars - Free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The Guardian</a:t>
            </a:r>
            <a:r>
              <a:rPr lang="en" sz="1500">
                <a:solidFill>
                  <a:srgbClr val="000000"/>
                </a:solidFill>
              </a:rPr>
              <a:t> ---------------------- 5 Stars - Free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PewDiePie’s Tuber Simulation</a:t>
            </a:r>
            <a:r>
              <a:rPr lang="en" sz="1500">
                <a:solidFill>
                  <a:srgbClr val="000000"/>
                </a:solidFill>
              </a:rPr>
              <a:t>--5 Stars - Free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Egg Inc.</a:t>
            </a:r>
            <a:r>
              <a:rPr lang="en" sz="1500">
                <a:solidFill>
                  <a:srgbClr val="000000"/>
                </a:solidFill>
              </a:rPr>
              <a:t> ------------------------------5 Stars - Free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Geometry Dash Lite</a:t>
            </a:r>
            <a:r>
              <a:rPr lang="en" sz="1500">
                <a:solidFill>
                  <a:srgbClr val="000000"/>
                </a:solidFill>
              </a:rPr>
              <a:t> --------------5 Stars - Free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Cytus</a:t>
            </a:r>
            <a:r>
              <a:rPr lang="en" sz="1500">
                <a:solidFill>
                  <a:srgbClr val="000000"/>
                </a:solidFill>
              </a:rPr>
              <a:t> --------------------------------5 Stars - $1.99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Clash of Clans </a:t>
            </a:r>
            <a:r>
              <a:rPr lang="en" sz="1500">
                <a:solidFill>
                  <a:srgbClr val="000000"/>
                </a:solidFill>
              </a:rPr>
              <a:t>--------------------- 4.5 Stars - Free</a:t>
            </a:r>
            <a:endParaRPr sz="1500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Clash Royale </a:t>
            </a:r>
            <a:r>
              <a:rPr lang="en" sz="1500">
                <a:solidFill>
                  <a:srgbClr val="000000"/>
                </a:solidFill>
              </a:rPr>
              <a:t>-----------------------4.5 Stars - Free</a:t>
            </a:r>
            <a:endParaRPr sz="1500" b="1">
              <a:solidFill>
                <a:srgbClr val="000000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 b="1">
                <a:solidFill>
                  <a:srgbClr val="000000"/>
                </a:solidFill>
              </a:rPr>
              <a:t>Bible </a:t>
            </a:r>
            <a:r>
              <a:rPr lang="en" sz="1500">
                <a:solidFill>
                  <a:srgbClr val="000000"/>
                </a:solidFill>
              </a:rPr>
              <a:t>---------------------------------4.5 Stars - Free</a:t>
            </a:r>
            <a:endParaRPr sz="1500" b="1">
              <a:solidFill>
                <a:srgbClr val="000000"/>
              </a:solidFill>
            </a:endParaRPr>
          </a:p>
        </p:txBody>
      </p:sp>
      <p:sp>
        <p:nvSpPr>
          <p:cNvPr id="178" name="Google Shape;178;p25"/>
          <p:cNvSpPr txBox="1">
            <a:spLocks noGrp="1"/>
          </p:cNvSpPr>
          <p:nvPr>
            <p:ph type="body" idx="2"/>
          </p:nvPr>
        </p:nvSpPr>
        <p:spPr>
          <a:xfrm>
            <a:off x="4668825" y="1853850"/>
            <a:ext cx="41571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Free apps have the lowest start-up cost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5-Star apps have the longest lifespan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Apps on both platforms decrease marketing cost</a:t>
            </a:r>
            <a:endParaRPr sz="1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275" y="3261525"/>
            <a:ext cx="2276199" cy="16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Yearly/Lifespan Profit Margin (Per App)</a:t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750" y="2003150"/>
            <a:ext cx="4383499" cy="23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791" y="2003150"/>
            <a:ext cx="4181634" cy="23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Profit Margin Over Time</a:t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38" y="2009500"/>
            <a:ext cx="4665076" cy="27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6913" y="2260800"/>
            <a:ext cx="3444687" cy="229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Total Start-up Costs/Profit</a:t>
            </a:r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Start-up cost: </a:t>
            </a:r>
            <a:r>
              <a:rPr lang="en" sz="1600" b="1">
                <a:solidFill>
                  <a:srgbClr val="000000"/>
                </a:solidFill>
              </a:rPr>
              <a:t>$109,900.00</a:t>
            </a:r>
            <a:endParaRPr sz="16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1-Year Profit: </a:t>
            </a:r>
            <a:r>
              <a:rPr lang="en" sz="1600" b="1">
                <a:solidFill>
                  <a:srgbClr val="000000"/>
                </a:solidFill>
              </a:rPr>
              <a:t>$70,100.00</a:t>
            </a:r>
            <a:endParaRPr sz="16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End of Lifespan Profit: </a:t>
            </a:r>
            <a:r>
              <a:rPr lang="en" sz="1600" b="1">
                <a:solidFill>
                  <a:srgbClr val="000000"/>
                </a:solidFill>
              </a:rPr>
              <a:t>$1,816,000.00</a:t>
            </a:r>
            <a:endParaRPr sz="1600" b="1">
              <a:solidFill>
                <a:srgbClr val="000000"/>
              </a:solidFill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600" y="24526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900" y="24526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200" y="24526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2500" y="24526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8800" y="24598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3600" y="31861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9900" y="31789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6198" y="3186173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22500" y="3186175"/>
            <a:ext cx="726300" cy="7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548800" y="3170125"/>
            <a:ext cx="726300" cy="72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b="1">
                <a:solidFill>
                  <a:srgbClr val="000000"/>
                </a:solidFill>
              </a:rPr>
              <a:t>General recommendations for Price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b="1">
                <a:solidFill>
                  <a:srgbClr val="000000"/>
                </a:solidFill>
              </a:rPr>
              <a:t>General recommendations for Genre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b="1">
                <a:solidFill>
                  <a:srgbClr val="000000"/>
                </a:solidFill>
              </a:rPr>
              <a:t>General recommendations for Content Rating</a:t>
            </a:r>
            <a:endParaRPr sz="1600" b="1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 b="1">
                <a:solidFill>
                  <a:srgbClr val="000000"/>
                </a:solidFill>
              </a:rPr>
              <a:t>Top 10 list of apps to purchase for Black Friday</a:t>
            </a:r>
            <a:endParaRPr sz="16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500850" y="1322450"/>
            <a:ext cx="8092200" cy="8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Recommendation for Target Price Range: </a:t>
            </a:r>
            <a:endParaRPr sz="3000"/>
          </a:p>
        </p:txBody>
      </p:sp>
      <p:sp>
        <p:nvSpPr>
          <p:cNvPr id="99" name="Google Shape;99;p15"/>
          <p:cNvSpPr txBox="1"/>
          <p:nvPr/>
        </p:nvSpPr>
        <p:spPr>
          <a:xfrm>
            <a:off x="2639950" y="2381675"/>
            <a:ext cx="33456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Free - $0.99</a:t>
            </a:r>
            <a:endParaRPr sz="4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1781375" y="3396925"/>
            <a:ext cx="55950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Because marketing costs and earnings  do not vary based on the price of the app, the initial cost to purchase should be as low as possible.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49550" y="494900"/>
            <a:ext cx="74661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Target Price Range Information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825" y="1456100"/>
            <a:ext cx="4596776" cy="306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75" y="1159100"/>
            <a:ext cx="3375176" cy="191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775" y="3070000"/>
            <a:ext cx="3375174" cy="1957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500850" y="1322450"/>
            <a:ext cx="8092200" cy="8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Recommendation for Content Rating: </a:t>
            </a:r>
            <a:endParaRPr sz="3000"/>
          </a:p>
        </p:txBody>
      </p:sp>
      <p:sp>
        <p:nvSpPr>
          <p:cNvPr id="114" name="Google Shape;114;p17"/>
          <p:cNvSpPr txBox="1"/>
          <p:nvPr/>
        </p:nvSpPr>
        <p:spPr>
          <a:xfrm>
            <a:off x="1302525" y="2371925"/>
            <a:ext cx="64755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Everyone/4+</a:t>
            </a:r>
            <a:endParaRPr sz="4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1781375" y="3396925"/>
            <a:ext cx="55950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These apps are the most common and diverse amongst genres and will also appeal to all users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727800" y="568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Rating Trends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3" name="Google Shape;123;p18" title="Content Rating of App Store App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25" y="1860700"/>
            <a:ext cx="4123701" cy="25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 title="Content Rating of Play Store App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8951" y="1871863"/>
            <a:ext cx="4267199" cy="2675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/>
        </p:nvSpPr>
        <p:spPr>
          <a:xfrm>
            <a:off x="1916775" y="828875"/>
            <a:ext cx="4891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727800" y="56857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Rating Trends</a:t>
            </a:r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2901075" y="1383950"/>
            <a:ext cx="3407700" cy="12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There is much variation between ratings and prices in the APP store vs. the  Play store based on content ratings.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Everyone and 4+ span the most genres in each store showing they are most diverse.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2775"/>
            <a:ext cx="2550662" cy="14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87224"/>
            <a:ext cx="2550650" cy="148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4850" y="2906186"/>
            <a:ext cx="2417125" cy="1447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4850" y="1449000"/>
            <a:ext cx="2417131" cy="14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2413" y="2628900"/>
            <a:ext cx="3463069" cy="19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500850" y="1322450"/>
            <a:ext cx="8092200" cy="8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Recommendation for Genre: </a:t>
            </a:r>
            <a:endParaRPr sz="3000"/>
          </a:p>
        </p:txBody>
      </p:sp>
      <p:sp>
        <p:nvSpPr>
          <p:cNvPr id="142" name="Google Shape;142;p20"/>
          <p:cNvSpPr txBox="1"/>
          <p:nvPr/>
        </p:nvSpPr>
        <p:spPr>
          <a:xfrm>
            <a:off x="3459000" y="2371925"/>
            <a:ext cx="21759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Games</a:t>
            </a:r>
            <a:endParaRPr sz="4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1781375" y="3396925"/>
            <a:ext cx="55950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Games are the most common app category available and have the most ratings showing a high number of downloads</a:t>
            </a:r>
            <a:endParaRPr sz="1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7025" y="579600"/>
            <a:ext cx="7688700" cy="5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Game Apps?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00" y="1584725"/>
            <a:ext cx="8732450" cy="31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499</Words>
  <Application>Microsoft Office PowerPoint</Application>
  <PresentationFormat>On-screen Show (16:9)</PresentationFormat>
  <Paragraphs>51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Lato</vt:lpstr>
      <vt:lpstr>Arial</vt:lpstr>
      <vt:lpstr>Raleway</vt:lpstr>
      <vt:lpstr>Streamline</vt:lpstr>
      <vt:lpstr>App Trader Proposal</vt:lpstr>
      <vt:lpstr>Overview</vt:lpstr>
      <vt:lpstr>Recommendation for Target Price Range: </vt:lpstr>
      <vt:lpstr>Target Price Range Information</vt:lpstr>
      <vt:lpstr>Recommendation for Content Rating: </vt:lpstr>
      <vt:lpstr>Content Rating Trends</vt:lpstr>
      <vt:lpstr>Content Rating Trends</vt:lpstr>
      <vt:lpstr>Recommendation for Genre: </vt:lpstr>
      <vt:lpstr>Why Game Apps?</vt:lpstr>
      <vt:lpstr>Why Game Apps?</vt:lpstr>
      <vt:lpstr>Why Game Apps?</vt:lpstr>
      <vt:lpstr>Recommendation for 10 apps to purchase : </vt:lpstr>
      <vt:lpstr>List of Apps Chosen                      Key Points </vt:lpstr>
      <vt:lpstr>Yearly/Lifespan Profit Margin (Per App)</vt:lpstr>
      <vt:lpstr>Total Profit Margin Over Time</vt:lpstr>
      <vt:lpstr>Overview of Total Start-up Costs/Profit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Trader Proposal</dc:title>
  <dc:creator>Carroll Piker</dc:creator>
  <cp:lastModifiedBy>cmarkpiker@gmail.com</cp:lastModifiedBy>
  <cp:revision>1</cp:revision>
  <dcterms:modified xsi:type="dcterms:W3CDTF">2020-10-13T19:00:23Z</dcterms:modified>
</cp:coreProperties>
</file>